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8" r:id="rId4"/>
    <p:sldId id="277" r:id="rId5"/>
    <p:sldId id="279" r:id="rId6"/>
    <p:sldId id="264" r:id="rId7"/>
    <p:sldId id="280" r:id="rId8"/>
    <p:sldId id="259" r:id="rId9"/>
    <p:sldId id="266" r:id="rId10"/>
    <p:sldId id="272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1"/>
    <p:restoredTop sz="94830"/>
  </p:normalViewPr>
  <p:slideViewPr>
    <p:cSldViewPr snapToGrid="0">
      <p:cViewPr varScale="1">
        <p:scale>
          <a:sx n="121" d="100"/>
          <a:sy n="121" d="100"/>
        </p:scale>
        <p:origin x="11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3CFE9-D317-A244-9091-C33CFAF4CD10}" type="datetimeFigureOut">
              <a:rPr lang="en-US" smtClean="0"/>
              <a:t>1/30/24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CD6A37-3431-3B4D-90A1-CDB22A1BD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42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CD6A37-3431-3B4D-90A1-CDB22A1BD4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09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+ Ask for search term.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CD6A37-3431-3B4D-90A1-CDB22A1BD4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70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5F925-66E6-0777-FDA7-0D1766625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AB177-07D7-7840-1F62-D99A69450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87023-3329-733F-50BC-143C5F68E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26973-0EDA-EC3C-1516-AAE5B264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4293F-A34D-302D-A757-06F67145B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86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440A-B76E-FA54-5A11-BA98BF26F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3F37D-A9A5-9880-3869-847E7C531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E866F-19B0-3BE4-7FE1-28B18DE50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AE3A1-2CCC-D3E8-150B-B12D48136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BD836-FC9B-F7B7-0A43-2D328C779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8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34A911-C4FC-BEB0-E7AA-296FD4267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659217-248D-BC6F-1AF1-DE272BEF7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21B6A-D689-6705-BC85-C81E04833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CDC64-FCC9-7CAB-0E0F-AA459333C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C96B4-56FF-7EB9-986E-436CE1143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2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A44C4-CF3D-EBC1-D613-B788CB928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20012-49F2-DDAF-737A-48E2E79B8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99CE3-F5FA-82E4-9BF6-5AF232F4C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C8585-79EB-175D-B73F-75559D5DB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7790B-0682-191F-39F9-E0A47CDA3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4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61956-AEAC-2AAC-AAEB-0E2A8F3D8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F21B2-9F88-85A0-7EFB-E92B77C19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4E3CA-1A19-04AE-A157-F3F524E74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E39EB-FEB2-3071-15D0-D3DE495EB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37393-5780-9879-11F0-BDDE19E9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0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1E963-9716-D8D0-517C-706865DA0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4ABCF-EEF1-9AE9-C7C2-E7E9D5557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BC17D-113A-337C-C2C2-6832DE96A5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B3CD3-10E0-6C48-6448-8B85FDF2D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1FB328-9CA0-6B95-2C24-BAD0FB982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73302E-3AA1-5D19-0E6B-37F0E274A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8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96171-DCA2-F120-6A8B-B3B36A5C1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97CED4-AEAB-508C-DB24-4EF5B8BAB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D30DD4-D46F-A763-6016-848440C34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59C96B-820E-02B7-D731-CD23550FEA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889518-90A6-15DC-95ED-0B5AEF0EED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D989D4-E70B-5B31-5517-D4A2C57F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54C7A0-B5FB-8477-B61E-13690F3A5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C0F22D-75D4-3F85-499C-B71E27D36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9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6789E-DA7F-25A6-AE17-CE8BD0C99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8EF72C-5B53-81C9-A7D9-82DE625F7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3F1990-110A-57AF-2E47-6559BD56C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EB0ED-78AD-EA94-D645-684BF5D44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8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47056D-B0CC-4EEF-6DA8-718D3CD8F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EB7421-9A0F-BFA4-3EC7-A22C74E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CDD27-6B21-F1B6-AE96-2BECBD1CD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9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64734-23E9-E5BE-8D19-C9893D47F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B01CA-0D09-8FE8-6AAA-6240516DF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18A74-6BD1-67FE-BC36-E657D7CB2A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3EDA2F-6932-5B1E-64C2-76C63926D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567AD-D32E-2D4F-AD90-71BB12C80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3885E-4A29-2422-AFA4-88C74BB89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4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00942-2B7B-A507-366F-F3B8A2A9A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656677-7BDC-B29C-29B6-1F3E654D7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552E4-89F0-DE50-E98E-D5FD784D1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9E92D4-5B0B-F377-BE41-C9E716C2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B44B7-51DF-C475-8F70-394FD0563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41897-0DC7-9390-368C-9B727857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5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16C7CD-E543-510D-BD63-3BD6CFF23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1C735-F28B-F0A3-4CBE-0F566E87B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AC653-29EF-805D-16A7-8BF348437E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6C839-6D06-469F-EDF7-8C2018C15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6779B-9068-C7AD-730B-127320E34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3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DAB92-1DD7-AD4A-CA1D-AA5CCF5CA6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ML-Base Research Tools for the Research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9F980-E764-59EA-7CD6-51FD2BA23C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Part II: Literature Review</a:t>
            </a:r>
          </a:p>
          <a:p>
            <a:r>
              <a:rPr lang="en-US"/>
              <a:t>Septmenber </a:t>
            </a:r>
            <a:r>
              <a:rPr lang="en-US" dirty="0"/>
              <a:t>21</a:t>
            </a:r>
            <a:r>
              <a:rPr lang="en-US" baseline="30000" dirty="0"/>
              <a:t>th</a:t>
            </a:r>
            <a:r>
              <a:rPr lang="en-US" dirty="0"/>
              <a:t>, 2023</a:t>
            </a:r>
          </a:p>
        </p:txBody>
      </p:sp>
    </p:spTree>
    <p:extLst>
      <p:ext uri="{BB962C8B-B14F-4D97-AF65-F5344CB8AC3E}">
        <p14:creationId xmlns:p14="http://schemas.microsoft.com/office/powerpoint/2010/main" val="2907499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EF517F-FAA1-47C7-7FC9-6F371EA61928}"/>
              </a:ext>
            </a:extLst>
          </p:cNvPr>
          <p:cNvSpPr txBox="1"/>
          <p:nvPr/>
        </p:nvSpPr>
        <p:spPr>
          <a:xfrm>
            <a:off x="352216" y="447389"/>
            <a:ext cx="114875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https://</a:t>
            </a:r>
            <a:r>
              <a:rPr lang="en-US" sz="6000" dirty="0" err="1"/>
              <a:t>www.connectedpapers.com</a:t>
            </a:r>
            <a:endParaRPr lang="en-US" sz="6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F6B8BDF-9919-BB4F-0406-72203FE61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681" y="2403641"/>
            <a:ext cx="3036637" cy="3036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17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47" name="Rectangle 9246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What is a Focus Group? | Blog | Inbound Hype">
            <a:extLst>
              <a:ext uri="{FF2B5EF4-FFF2-40B4-BE49-F238E27FC236}">
                <a16:creationId xmlns:a16="http://schemas.microsoft.com/office/drawing/2014/main" id="{43DCBBD7-B57D-0A68-1D67-5F43971CB8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8" r="7773" b="-1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49" name="Rectangle 9248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ACF0C6-06E1-EC53-BCD9-D46B0BE3C9F4}"/>
              </a:ext>
            </a:extLst>
          </p:cNvPr>
          <p:cNvSpPr txBox="1"/>
          <p:nvPr/>
        </p:nvSpPr>
        <p:spPr>
          <a:xfrm>
            <a:off x="7531610" y="2434201"/>
            <a:ext cx="3822189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How do you feel about using connected papers?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How you can use it in your research?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19263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99355-DC75-C2FD-9DF0-5AD0B7441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994" y="1862253"/>
            <a:ext cx="5100362" cy="3286901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/>
              <a:t>Assignment:</a:t>
            </a:r>
          </a:p>
          <a:p>
            <a:r>
              <a:rPr lang="en-US" sz="2000" dirty="0"/>
              <a:t>Open an account at https://</a:t>
            </a:r>
            <a:r>
              <a:rPr lang="en-US" sz="2000" dirty="0" err="1"/>
              <a:t>www.researchrabbit.ai</a:t>
            </a:r>
            <a:r>
              <a:rPr lang="en-US" sz="2000" dirty="0"/>
              <a:t>/.</a:t>
            </a:r>
          </a:p>
          <a:p>
            <a:r>
              <a:rPr lang="en-US" sz="2000" dirty="0"/>
              <a:t>Do a comparison between two software:</a:t>
            </a:r>
          </a:p>
          <a:p>
            <a:pPr lvl="1"/>
            <a:r>
              <a:rPr lang="en-US" sz="2000" dirty="0"/>
              <a:t>What are:</a:t>
            </a:r>
          </a:p>
          <a:p>
            <a:pPr lvl="2"/>
            <a:r>
              <a:rPr lang="en-US" dirty="0"/>
              <a:t>similarities?</a:t>
            </a:r>
          </a:p>
          <a:p>
            <a:pPr lvl="2"/>
            <a:r>
              <a:rPr lang="en-US" dirty="0"/>
              <a:t>differences?</a:t>
            </a:r>
          </a:p>
          <a:p>
            <a:pPr lvl="2"/>
            <a:endParaRPr lang="en-US" dirty="0"/>
          </a:p>
          <a:p>
            <a:r>
              <a:rPr lang="en-US" sz="2400" dirty="0"/>
              <a:t>What is your preference and why?</a:t>
            </a:r>
          </a:p>
          <a:p>
            <a:r>
              <a:rPr lang="en-US" sz="2400" dirty="0"/>
              <a:t>Submit the assignment to the </a:t>
            </a:r>
            <a:r>
              <a:rPr lang="en-US" sz="2400" dirty="0" err="1"/>
              <a:t>dropbox</a:t>
            </a:r>
            <a:r>
              <a:rPr lang="en-US" sz="2400"/>
              <a:t> in the A2L</a:t>
            </a:r>
            <a:endParaRPr lang="en-US" sz="24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pic>
        <p:nvPicPr>
          <p:cNvPr id="7172" name="Picture 4" descr="What is next?">
            <a:extLst>
              <a:ext uri="{FF2B5EF4-FFF2-40B4-BE49-F238E27FC236}">
                <a16:creationId xmlns:a16="http://schemas.microsoft.com/office/drawing/2014/main" id="{05E9F3A6-FD95-3A71-4DD0-D5F744D662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77" r="2" b="2"/>
          <a:stretch/>
        </p:blipFill>
        <p:spPr bwMode="auto">
          <a:xfrm>
            <a:off x="6096000" y="10"/>
            <a:ext cx="6095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9" name="Rectangle 7188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69424" y="3028872"/>
            <a:ext cx="1559464" cy="6106313"/>
          </a:xfrm>
          <a:prstGeom prst="rect">
            <a:avLst/>
          </a:prstGeom>
          <a:gradFill>
            <a:gsLst>
              <a:gs pos="0">
                <a:schemeClr val="accent5">
                  <a:alpha val="77000"/>
                </a:schemeClr>
              </a:gs>
              <a:gs pos="57000">
                <a:schemeClr val="accent5">
                  <a:lumMod val="60000"/>
                  <a:lumOff val="40000"/>
                  <a:alpha val="0"/>
                </a:schemeClr>
              </a:gs>
            </a:gsLst>
            <a:lin ang="111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1" name="Rectangle 7190">
            <a:extLst>
              <a:ext uri="{FF2B5EF4-FFF2-40B4-BE49-F238E27FC236}">
                <a16:creationId xmlns:a16="http://schemas.microsoft.com/office/drawing/2014/main" id="{9C3A50E9-9119-7BC3-083B-2D84CCC78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15441" y="-3760"/>
            <a:ext cx="2176557" cy="68579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40000">
                <a:schemeClr val="accent2">
                  <a:alpha val="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8" name="Rectangle 7187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096000" y="5502302"/>
            <a:ext cx="6106314" cy="1359456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89000"/>
                </a:schemeClr>
              </a:gs>
              <a:gs pos="38000">
                <a:schemeClr val="accent5">
                  <a:lumMod val="60000"/>
                  <a:lumOff val="40000"/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7190" name="Rectangle 7189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26892" y="2939627"/>
            <a:ext cx="3162908" cy="391461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</a:schemeClr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50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820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03" name="Freeform: Shape 820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05" name="Rectangle 820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7" name="Rectangle 820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9" name="Freeform: Shape 820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211" name="Isosceles Triangle 821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A51087AA-A72D-C58B-754F-74431BEA501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10467" y="643467"/>
            <a:ext cx="5571065" cy="5571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13" name="Isosceles Triangle 821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29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DF0E5-37FA-DFFC-E04B-F7B359FF8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1BD07-38D9-4ED0-3342-50F4F9993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brief introduction to the Literature Review.</a:t>
            </a:r>
          </a:p>
          <a:p>
            <a:endParaRPr lang="en-US" dirty="0"/>
          </a:p>
          <a:p>
            <a:r>
              <a:rPr lang="en-US" dirty="0"/>
              <a:t>Pre-assessment discussion.</a:t>
            </a:r>
          </a:p>
          <a:p>
            <a:endParaRPr lang="en-US" dirty="0"/>
          </a:p>
          <a:p>
            <a:r>
              <a:rPr lang="en-US" dirty="0"/>
              <a:t>Research tools.</a:t>
            </a:r>
          </a:p>
          <a:p>
            <a:endParaRPr lang="en-US" dirty="0"/>
          </a:p>
          <a:p>
            <a:r>
              <a:rPr lang="en-US" dirty="0"/>
              <a:t>Post-assessment discussion.</a:t>
            </a:r>
          </a:p>
          <a:p>
            <a:endParaRPr lang="en-US" dirty="0"/>
          </a:p>
          <a:p>
            <a:r>
              <a:rPr lang="en-US" dirty="0"/>
              <a:t>What is Next</a:t>
            </a:r>
          </a:p>
        </p:txBody>
      </p:sp>
    </p:spTree>
    <p:extLst>
      <p:ext uri="{BB962C8B-B14F-4D97-AF65-F5344CB8AC3E}">
        <p14:creationId xmlns:p14="http://schemas.microsoft.com/office/powerpoint/2010/main" val="1578716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cartoon of a person looking at a computer&#10;&#10;Description automatically generated">
            <a:extLst>
              <a:ext uri="{FF2B5EF4-FFF2-40B4-BE49-F238E27FC236}">
                <a16:creationId xmlns:a16="http://schemas.microsoft.com/office/drawing/2014/main" id="{1682CAFA-3D6D-72C7-A270-3AA905018D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25" b="6848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A5763-083D-2CCF-2B84-52D43D00B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/>
              <a:t>Literature Review (LIT):</a:t>
            </a:r>
          </a:p>
          <a:p>
            <a:pPr marL="0" indent="0">
              <a:buNone/>
            </a:pPr>
            <a:endParaRPr lang="en-US" sz="2000"/>
          </a:p>
          <a:p>
            <a:r>
              <a:rPr lang="en-US" sz="2000"/>
              <a:t>How to start searching?</a:t>
            </a:r>
          </a:p>
          <a:p>
            <a:endParaRPr lang="en-US" sz="2000"/>
          </a:p>
          <a:p>
            <a:r>
              <a:rPr lang="en-US" sz="2000"/>
              <a:t>What should we read first and last?</a:t>
            </a:r>
          </a:p>
          <a:p>
            <a:endParaRPr lang="en-US" sz="2000"/>
          </a:p>
          <a:p>
            <a:r>
              <a:rPr lang="en-US" sz="2000"/>
              <a:t>Where we should stop?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46212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0" name="Picture 2" descr="Frodo it's over it's done meme">
            <a:extLst>
              <a:ext uri="{FF2B5EF4-FFF2-40B4-BE49-F238E27FC236}">
                <a16:creationId xmlns:a16="http://schemas.microsoft.com/office/drawing/2014/main" id="{E895EEEF-2DA8-7F02-C03B-8B46158F681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8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2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9272D6-04E4-5AAC-5A47-36A7BF07C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What is a Focus Group? | Blog | Inbound Hype">
            <a:extLst>
              <a:ext uri="{FF2B5EF4-FFF2-40B4-BE49-F238E27FC236}">
                <a16:creationId xmlns:a16="http://schemas.microsoft.com/office/drawing/2014/main" id="{A2342FDE-4DBD-5031-E560-4B3C74D1B5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8" r="7773" b="-1"/>
          <a:stretch/>
        </p:blipFill>
        <p:spPr bwMode="auto">
          <a:xfrm>
            <a:off x="2118732" y="10"/>
            <a:ext cx="10073266" cy="714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7600BB0-EB21-E38A-6278-2F2316DA560C}"/>
              </a:ext>
            </a:extLst>
          </p:cNvPr>
          <p:cNvSpPr txBox="1"/>
          <p:nvPr/>
        </p:nvSpPr>
        <p:spPr>
          <a:xfrm>
            <a:off x="611258" y="538494"/>
            <a:ext cx="9669642" cy="3982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dirty="0"/>
              <a:t>Lets talk about this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C0CFA5-4A50-D2D3-A820-3F24FC8D84B5}"/>
              </a:ext>
            </a:extLst>
          </p:cNvPr>
          <p:cNvSpPr txBox="1"/>
          <p:nvPr/>
        </p:nvSpPr>
        <p:spPr>
          <a:xfrm>
            <a:off x="636104" y="1378226"/>
            <a:ext cx="3551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How do you work on the research background?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81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8" name="Rectangle 410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3A92F9-8EBE-D08F-32A1-316AE7B0A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/>
              <a:t>Have you ever think of:</a:t>
            </a:r>
          </a:p>
        </p:txBody>
      </p:sp>
      <p:sp>
        <p:nvSpPr>
          <p:cNvPr id="411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1A72D-C734-6A59-7928-D5776AB2D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2200" dirty="0"/>
              <a:t>A tool that can help me summarize the papers quickly?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Find the important information faster.</a:t>
            </a:r>
          </a:p>
          <a:p>
            <a:endParaRPr lang="en-US" sz="2200" dirty="0"/>
          </a:p>
          <a:p>
            <a:endParaRPr lang="en-US" sz="22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EE9D721-AB90-DE76-0066-CD65B79C24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9" r="9329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81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nnected Papers Desktop App for Mac and PC | WebCatalog">
            <a:extLst>
              <a:ext uri="{FF2B5EF4-FFF2-40B4-BE49-F238E27FC236}">
                <a16:creationId xmlns:a16="http://schemas.microsoft.com/office/drawing/2014/main" id="{A0CFBFBB-D27B-3169-002A-8E8B696316F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0" b="-5"/>
          <a:stretch/>
        </p:blipFill>
        <p:spPr bwMode="auto">
          <a:xfrm>
            <a:off x="3416172" y="643466"/>
            <a:ext cx="5359656" cy="557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463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4" name="Rectangle 1053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62F90-0062-9AC2-C5BC-F6148A70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Connected Papers</a:t>
            </a:r>
          </a:p>
        </p:txBody>
      </p:sp>
      <p:sp>
        <p:nvSpPr>
          <p:cNvPr id="1056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2C97A-7C91-4734-19FD-D0635EE82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 fontScale="62500" lnSpcReduction="20000"/>
          </a:bodyPr>
          <a:lstStyle/>
          <a:p>
            <a:r>
              <a:rPr lang="en-CA" dirty="0"/>
              <a:t>Get a visual overview of a new academic field.</a:t>
            </a:r>
          </a:p>
          <a:p>
            <a:endParaRPr lang="en-CA" dirty="0"/>
          </a:p>
          <a:p>
            <a:r>
              <a:rPr lang="en-CA" dirty="0"/>
              <a:t>Enter a typical paper and build a graph of similar papers in the field.</a:t>
            </a:r>
          </a:p>
          <a:p>
            <a:endParaRPr lang="en-CA" dirty="0"/>
          </a:p>
          <a:p>
            <a:r>
              <a:rPr lang="en-CA" dirty="0"/>
              <a:t>Discover the most relevant prior and derivative works.</a:t>
            </a:r>
          </a:p>
          <a:p>
            <a:endParaRPr lang="en-CA" dirty="0"/>
          </a:p>
          <a:p>
            <a:r>
              <a:rPr lang="en-CA" dirty="0"/>
              <a:t>Create the bibliography for your thesis.</a:t>
            </a:r>
          </a:p>
          <a:p>
            <a:endParaRPr lang="en-CA" dirty="0"/>
          </a:p>
          <a:p>
            <a:r>
              <a:rPr lang="en-CA" dirty="0"/>
              <a:t>Make sure you haven’t missed an important paper.</a:t>
            </a:r>
          </a:p>
          <a:p>
            <a:endParaRPr lang="en-CA" dirty="0"/>
          </a:p>
          <a:p>
            <a:r>
              <a:rPr lang="en-CA" dirty="0"/>
              <a:t>Explore and build more graphs for interesting papers that you find.</a:t>
            </a:r>
          </a:p>
        </p:txBody>
      </p:sp>
      <p:pic>
        <p:nvPicPr>
          <p:cNvPr id="1026" name="Picture 2" descr="Connected Papers Desktop App for Mac and PC | WebCatalog">
            <a:extLst>
              <a:ext uri="{FF2B5EF4-FFF2-40B4-BE49-F238E27FC236}">
                <a16:creationId xmlns:a16="http://schemas.microsoft.com/office/drawing/2014/main" id="{1D7AF3B4-A7B1-D733-661B-D0B7E41F07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0" b="-5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375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615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148" name="Picture 4" descr="How It Works | Opp Real Estate">
            <a:extLst>
              <a:ext uri="{FF2B5EF4-FFF2-40B4-BE49-F238E27FC236}">
                <a16:creationId xmlns:a16="http://schemas.microsoft.com/office/drawing/2014/main" id="{8A574A75-73EF-AE9B-3655-5DF0A35FCF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755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13017</TotalTime>
  <Words>237</Words>
  <Application>Microsoft Macintosh PowerPoint</Application>
  <PresentationFormat>Widescreen</PresentationFormat>
  <Paragraphs>58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ML-Base Research Tools for the Research Process</vt:lpstr>
      <vt:lpstr>Agenda</vt:lpstr>
      <vt:lpstr>PowerPoint Presentation</vt:lpstr>
      <vt:lpstr>PowerPoint Presentation</vt:lpstr>
      <vt:lpstr>PowerPoint Presentation</vt:lpstr>
      <vt:lpstr>Have you ever think of:</vt:lpstr>
      <vt:lpstr>PowerPoint Presentation</vt:lpstr>
      <vt:lpstr>Connected Papers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Methodology</dc:title>
  <dc:creator>H. Ghaffari-hadigheh</dc:creator>
  <cp:lastModifiedBy>H. Ghaffari-hadigheh</cp:lastModifiedBy>
  <cp:revision>13</cp:revision>
  <dcterms:created xsi:type="dcterms:W3CDTF">2023-09-20T22:47:16Z</dcterms:created>
  <dcterms:modified xsi:type="dcterms:W3CDTF">2024-01-31T04:32:17Z</dcterms:modified>
</cp:coreProperties>
</file>